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5814BF-33C2-4DC6-9399-7CC74D5814CF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D4ECD345-BF10-4E3D-8A8D-FBC9E288C786}" type="pres">
      <dgm:prSet presAssocID="{B85814BF-33C2-4DC6-9399-7CC74D5814CF}" presName="cycle" presStyleCnt="0">
        <dgm:presLayoutVars>
          <dgm:dir/>
          <dgm:resizeHandles val="exact"/>
        </dgm:presLayoutVars>
      </dgm:prSet>
      <dgm:spPr/>
    </dgm:pt>
  </dgm:ptLst>
  <dgm:cxnLst>
    <dgm:cxn modelId="{559E8675-FC4D-4E39-8804-EC31D1A67851}" type="presOf" srcId="{B85814BF-33C2-4DC6-9399-7CC74D5814CF}" destId="{D4ECD345-BF10-4E3D-8A8D-FBC9E288C786}" srcOrd="0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E2CA83-F7A7-4E85-A3D3-660BD18080F0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82CA0BA3-8208-48FD-9C9D-AFD59DD43F2D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 smtClean="0"/>
            <a:t>Determination of Budgetary objectives with reference to corporate goals</a:t>
          </a:r>
          <a:endParaRPr lang="en-IN" dirty="0"/>
        </a:p>
      </dgm:t>
    </dgm:pt>
    <dgm:pt modelId="{D78A954F-6FA1-4149-91B0-8D6024EA2B82}" type="parTrans" cxnId="{EF9BEF5E-D02A-4812-B8C4-E380F50ECC95}">
      <dgm:prSet/>
      <dgm:spPr/>
      <dgm:t>
        <a:bodyPr/>
        <a:lstStyle/>
        <a:p>
          <a:endParaRPr lang="en-IN"/>
        </a:p>
      </dgm:t>
    </dgm:pt>
    <dgm:pt modelId="{EFD321E5-ED73-4F01-A74C-B99FD1ABDF0C}" type="sibTrans" cxnId="{EF9BEF5E-D02A-4812-B8C4-E380F50ECC95}">
      <dgm:prSet/>
      <dgm:spPr>
        <a:solidFill>
          <a:schemeClr val="tx1"/>
        </a:solidFill>
      </dgm:spPr>
      <dgm:t>
        <a:bodyPr/>
        <a:lstStyle/>
        <a:p>
          <a:endParaRPr lang="en-IN"/>
        </a:p>
      </dgm:t>
    </dgm:pt>
    <dgm:pt modelId="{18C151BC-CB98-4802-A5CD-7BAE703D23DF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 smtClean="0"/>
            <a:t>Determination of Decision units</a:t>
          </a:r>
          <a:endParaRPr lang="en-IN" dirty="0"/>
        </a:p>
      </dgm:t>
    </dgm:pt>
    <dgm:pt modelId="{6C87487F-0DE8-4F7F-9BFE-36D2B4F31693}" type="parTrans" cxnId="{26273382-93F1-44C6-BC65-A20B80C01816}">
      <dgm:prSet/>
      <dgm:spPr/>
      <dgm:t>
        <a:bodyPr/>
        <a:lstStyle/>
        <a:p>
          <a:endParaRPr lang="en-IN"/>
        </a:p>
      </dgm:t>
    </dgm:pt>
    <dgm:pt modelId="{5BAF292A-1D35-4321-9BB7-67934E7C442E}" type="sibTrans" cxnId="{26273382-93F1-44C6-BC65-A20B80C01816}">
      <dgm:prSet/>
      <dgm:spPr>
        <a:solidFill>
          <a:schemeClr val="tx1"/>
        </a:solidFill>
      </dgm:spPr>
      <dgm:t>
        <a:bodyPr/>
        <a:lstStyle/>
        <a:p>
          <a:endParaRPr lang="en-IN"/>
        </a:p>
      </dgm:t>
    </dgm:pt>
    <dgm:pt modelId="{661F553B-4C30-403B-AB65-84DCFB6BC536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 smtClean="0"/>
            <a:t>Development of Decision Packages</a:t>
          </a:r>
          <a:endParaRPr lang="en-IN" dirty="0"/>
        </a:p>
      </dgm:t>
    </dgm:pt>
    <dgm:pt modelId="{4CED4F6E-3770-4C98-8C94-76A00A566054}" type="parTrans" cxnId="{B10D7727-F3DC-4C06-B7EE-C3C5C4F981F1}">
      <dgm:prSet/>
      <dgm:spPr/>
      <dgm:t>
        <a:bodyPr/>
        <a:lstStyle/>
        <a:p>
          <a:endParaRPr lang="en-IN"/>
        </a:p>
      </dgm:t>
    </dgm:pt>
    <dgm:pt modelId="{511AA62B-349E-47F1-8F5C-CE0073B3FEED}" type="sibTrans" cxnId="{B10D7727-F3DC-4C06-B7EE-C3C5C4F981F1}">
      <dgm:prSet/>
      <dgm:spPr>
        <a:solidFill>
          <a:schemeClr val="tx1"/>
        </a:solidFill>
      </dgm:spPr>
      <dgm:t>
        <a:bodyPr/>
        <a:lstStyle/>
        <a:p>
          <a:endParaRPr lang="en-IN"/>
        </a:p>
      </dgm:t>
    </dgm:pt>
    <dgm:pt modelId="{10A18752-EC68-481E-A540-20E1AB190A2F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 smtClean="0"/>
            <a:t>Selection of acceptable Packages and incorporation in to the Budget</a:t>
          </a:r>
        </a:p>
      </dgm:t>
    </dgm:pt>
    <dgm:pt modelId="{0861FD64-0D29-4C5A-8950-6DD666D34DDC}" type="parTrans" cxnId="{C35CB7F9-2710-4A30-9E24-ABB455543964}">
      <dgm:prSet/>
      <dgm:spPr/>
      <dgm:t>
        <a:bodyPr/>
        <a:lstStyle/>
        <a:p>
          <a:endParaRPr lang="en-IN"/>
        </a:p>
      </dgm:t>
    </dgm:pt>
    <dgm:pt modelId="{7CACB30F-36C1-4B69-88C2-275C49F659E8}" type="sibTrans" cxnId="{C35CB7F9-2710-4A30-9E24-ABB455543964}">
      <dgm:prSet/>
      <dgm:spPr>
        <a:solidFill>
          <a:schemeClr val="tx1"/>
        </a:solidFill>
      </dgm:spPr>
      <dgm:t>
        <a:bodyPr/>
        <a:lstStyle/>
        <a:p>
          <a:endParaRPr lang="en-IN"/>
        </a:p>
      </dgm:t>
    </dgm:pt>
    <dgm:pt modelId="{611DE28C-30DB-423A-B223-866164F5C135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 smtClean="0"/>
            <a:t>Monitoring of Costs and Objectives</a:t>
          </a:r>
          <a:endParaRPr lang="en-IN" dirty="0"/>
        </a:p>
      </dgm:t>
    </dgm:pt>
    <dgm:pt modelId="{7D9A3A93-DF52-47AC-B128-FBED5EC18FAE}" type="parTrans" cxnId="{3E18953E-C2F2-47F3-9C09-CCF7029DB811}">
      <dgm:prSet/>
      <dgm:spPr/>
      <dgm:t>
        <a:bodyPr/>
        <a:lstStyle/>
        <a:p>
          <a:endParaRPr lang="en-IN"/>
        </a:p>
      </dgm:t>
    </dgm:pt>
    <dgm:pt modelId="{952B0BBA-C25B-4917-9B01-442BDE246B53}" type="sibTrans" cxnId="{3E18953E-C2F2-47F3-9C09-CCF7029DB811}">
      <dgm:prSet/>
      <dgm:spPr/>
      <dgm:t>
        <a:bodyPr/>
        <a:lstStyle/>
        <a:p>
          <a:endParaRPr lang="en-IN"/>
        </a:p>
      </dgm:t>
    </dgm:pt>
    <dgm:pt modelId="{A4F336F8-5D54-4DDE-80AE-B66379344A66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 smtClean="0"/>
            <a:t>Determination of the scope of use of ZBB</a:t>
          </a:r>
          <a:endParaRPr lang="en-IN" dirty="0"/>
        </a:p>
      </dgm:t>
    </dgm:pt>
    <dgm:pt modelId="{63821DEE-C009-4C8B-A92B-E6E9C4601CAE}" type="parTrans" cxnId="{312B11EB-63E1-40C4-B552-DA7407774D29}">
      <dgm:prSet/>
      <dgm:spPr/>
      <dgm:t>
        <a:bodyPr/>
        <a:lstStyle/>
        <a:p>
          <a:endParaRPr lang="en-IN"/>
        </a:p>
      </dgm:t>
    </dgm:pt>
    <dgm:pt modelId="{E9E6286E-1DA2-4886-921C-A100E8169BDA}" type="sibTrans" cxnId="{312B11EB-63E1-40C4-B552-DA7407774D29}">
      <dgm:prSet/>
      <dgm:spPr>
        <a:solidFill>
          <a:schemeClr val="tx1"/>
        </a:solidFill>
      </dgm:spPr>
      <dgm:t>
        <a:bodyPr/>
        <a:lstStyle/>
        <a:p>
          <a:endParaRPr lang="en-IN"/>
        </a:p>
      </dgm:t>
    </dgm:pt>
    <dgm:pt modelId="{3BCAFCF0-7CA3-4968-88D6-1679186E83EE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 smtClean="0"/>
            <a:t>Evaluation of Decision Packages</a:t>
          </a:r>
          <a:endParaRPr lang="en-IN" dirty="0"/>
        </a:p>
      </dgm:t>
    </dgm:pt>
    <dgm:pt modelId="{1EB25AF0-2DF5-4556-BFA9-989A6FC9C67B}" type="parTrans" cxnId="{3BEAFD5D-DC16-4D6F-B9BE-CA71DF4F5496}">
      <dgm:prSet/>
      <dgm:spPr/>
      <dgm:t>
        <a:bodyPr/>
        <a:lstStyle/>
        <a:p>
          <a:endParaRPr lang="en-IN"/>
        </a:p>
      </dgm:t>
    </dgm:pt>
    <dgm:pt modelId="{2BC0DE7D-091B-4169-A430-0C986067357D}" type="sibTrans" cxnId="{3BEAFD5D-DC16-4D6F-B9BE-CA71DF4F5496}">
      <dgm:prSet/>
      <dgm:spPr>
        <a:solidFill>
          <a:schemeClr val="tx1"/>
        </a:solidFill>
      </dgm:spPr>
      <dgm:t>
        <a:bodyPr/>
        <a:lstStyle/>
        <a:p>
          <a:endParaRPr lang="en-IN"/>
        </a:p>
      </dgm:t>
    </dgm:pt>
    <dgm:pt modelId="{2E4675A7-57EB-45EA-8303-6CB64BED0CA9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 smtClean="0"/>
            <a:t>Determination of Priority Ranking of decision Packages</a:t>
          </a:r>
          <a:endParaRPr lang="en-IN" dirty="0"/>
        </a:p>
      </dgm:t>
    </dgm:pt>
    <dgm:pt modelId="{08122DAC-0CD6-4BD7-AEDC-483D8615EF18}" type="parTrans" cxnId="{586BB596-6AFF-4550-8BE6-0F6EAEB46BFA}">
      <dgm:prSet/>
      <dgm:spPr/>
      <dgm:t>
        <a:bodyPr/>
        <a:lstStyle/>
        <a:p>
          <a:endParaRPr lang="en-IN"/>
        </a:p>
      </dgm:t>
    </dgm:pt>
    <dgm:pt modelId="{AE7B22FC-42E6-48B7-A5F7-30FE92FCF076}" type="sibTrans" cxnId="{586BB596-6AFF-4550-8BE6-0F6EAEB46BFA}">
      <dgm:prSet/>
      <dgm:spPr>
        <a:solidFill>
          <a:schemeClr val="tx1"/>
        </a:solidFill>
      </dgm:spPr>
      <dgm:t>
        <a:bodyPr/>
        <a:lstStyle/>
        <a:p>
          <a:endParaRPr lang="en-IN"/>
        </a:p>
      </dgm:t>
    </dgm:pt>
    <dgm:pt modelId="{B1745311-5A7F-4C2F-B306-9FC40AB59289}" type="pres">
      <dgm:prSet presAssocID="{4BE2CA83-F7A7-4E85-A3D3-660BD18080F0}" presName="Name0" presStyleCnt="0">
        <dgm:presLayoutVars>
          <dgm:dir/>
          <dgm:resizeHandles/>
        </dgm:presLayoutVars>
      </dgm:prSet>
      <dgm:spPr/>
    </dgm:pt>
    <dgm:pt modelId="{C6071EFD-AD81-4547-B6C7-C0DB0E44ACA3}" type="pres">
      <dgm:prSet presAssocID="{82CA0BA3-8208-48FD-9C9D-AFD59DD43F2D}" presName="compNode" presStyleCnt="0"/>
      <dgm:spPr/>
    </dgm:pt>
    <dgm:pt modelId="{74847D49-0A26-4ABD-A161-378EA111DFF0}" type="pres">
      <dgm:prSet presAssocID="{82CA0BA3-8208-48FD-9C9D-AFD59DD43F2D}" presName="dummyConnPt" presStyleCnt="0"/>
      <dgm:spPr/>
    </dgm:pt>
    <dgm:pt modelId="{ED32B820-BD55-4194-9ED1-CD995B2470B1}" type="pres">
      <dgm:prSet presAssocID="{82CA0BA3-8208-48FD-9C9D-AFD59DD43F2D}" presName="node" presStyleLbl="node1" presStyleIdx="0" presStyleCnt="8">
        <dgm:presLayoutVars>
          <dgm:bulletEnabled val="1"/>
        </dgm:presLayoutVars>
      </dgm:prSet>
      <dgm:spPr/>
    </dgm:pt>
    <dgm:pt modelId="{CDE6BECB-5A31-4097-9111-1CCA677C5BDE}" type="pres">
      <dgm:prSet presAssocID="{EFD321E5-ED73-4F01-A74C-B99FD1ABDF0C}" presName="sibTrans" presStyleLbl="bgSibTrans2D1" presStyleIdx="0" presStyleCnt="7"/>
      <dgm:spPr/>
    </dgm:pt>
    <dgm:pt modelId="{A188FAF9-DF69-436B-BDEF-22BFE8F7EE12}" type="pres">
      <dgm:prSet presAssocID="{A4F336F8-5D54-4DDE-80AE-B66379344A66}" presName="compNode" presStyleCnt="0"/>
      <dgm:spPr/>
    </dgm:pt>
    <dgm:pt modelId="{5D67E8D4-537A-4095-A39F-F4C9D407208B}" type="pres">
      <dgm:prSet presAssocID="{A4F336F8-5D54-4DDE-80AE-B66379344A66}" presName="dummyConnPt" presStyleCnt="0"/>
      <dgm:spPr/>
    </dgm:pt>
    <dgm:pt modelId="{B17BBABF-0DE6-4BCF-9ECF-EDB089789B6F}" type="pres">
      <dgm:prSet presAssocID="{A4F336F8-5D54-4DDE-80AE-B66379344A66}" presName="node" presStyleLbl="node1" presStyleIdx="1" presStyleCnt="8">
        <dgm:presLayoutVars>
          <dgm:bulletEnabled val="1"/>
        </dgm:presLayoutVars>
      </dgm:prSet>
      <dgm:spPr/>
    </dgm:pt>
    <dgm:pt modelId="{8127538B-7934-4621-8EE3-35D09FB810B7}" type="pres">
      <dgm:prSet presAssocID="{E9E6286E-1DA2-4886-921C-A100E8169BDA}" presName="sibTrans" presStyleLbl="bgSibTrans2D1" presStyleIdx="1" presStyleCnt="7"/>
      <dgm:spPr/>
    </dgm:pt>
    <dgm:pt modelId="{41E98789-34BC-425A-8BB3-FF593F33654D}" type="pres">
      <dgm:prSet presAssocID="{18C151BC-CB98-4802-A5CD-7BAE703D23DF}" presName="compNode" presStyleCnt="0"/>
      <dgm:spPr/>
    </dgm:pt>
    <dgm:pt modelId="{B4ED6312-584F-4C1E-BBAB-C5785DC570C3}" type="pres">
      <dgm:prSet presAssocID="{18C151BC-CB98-4802-A5CD-7BAE703D23DF}" presName="dummyConnPt" presStyleCnt="0"/>
      <dgm:spPr/>
    </dgm:pt>
    <dgm:pt modelId="{EBAD823A-DC4D-4641-A7BD-E2AD8831A647}" type="pres">
      <dgm:prSet presAssocID="{18C151BC-CB98-4802-A5CD-7BAE703D23DF}" presName="node" presStyleLbl="node1" presStyleIdx="2" presStyleCnt="8">
        <dgm:presLayoutVars>
          <dgm:bulletEnabled val="1"/>
        </dgm:presLayoutVars>
      </dgm:prSet>
      <dgm:spPr/>
    </dgm:pt>
    <dgm:pt modelId="{76C85351-5527-4518-B6EE-15D483D5ED7F}" type="pres">
      <dgm:prSet presAssocID="{5BAF292A-1D35-4321-9BB7-67934E7C442E}" presName="sibTrans" presStyleLbl="bgSibTrans2D1" presStyleIdx="2" presStyleCnt="7"/>
      <dgm:spPr/>
    </dgm:pt>
    <dgm:pt modelId="{DE03473E-A4B2-44EC-BA16-ABA528A8C8C7}" type="pres">
      <dgm:prSet presAssocID="{661F553B-4C30-403B-AB65-84DCFB6BC536}" presName="compNode" presStyleCnt="0"/>
      <dgm:spPr/>
    </dgm:pt>
    <dgm:pt modelId="{A31F8341-E5BF-4186-AB01-C68A32A729F8}" type="pres">
      <dgm:prSet presAssocID="{661F553B-4C30-403B-AB65-84DCFB6BC536}" presName="dummyConnPt" presStyleCnt="0"/>
      <dgm:spPr/>
    </dgm:pt>
    <dgm:pt modelId="{DD065BC7-D0EB-44AA-B893-6D561A8BDC35}" type="pres">
      <dgm:prSet presAssocID="{661F553B-4C30-403B-AB65-84DCFB6BC536}" presName="node" presStyleLbl="node1" presStyleIdx="3" presStyleCnt="8">
        <dgm:presLayoutVars>
          <dgm:bulletEnabled val="1"/>
        </dgm:presLayoutVars>
      </dgm:prSet>
      <dgm:spPr/>
    </dgm:pt>
    <dgm:pt modelId="{D45AC295-A7CA-47B0-A8F0-BF96C50DCBB4}" type="pres">
      <dgm:prSet presAssocID="{511AA62B-349E-47F1-8F5C-CE0073B3FEED}" presName="sibTrans" presStyleLbl="bgSibTrans2D1" presStyleIdx="3" presStyleCnt="7"/>
      <dgm:spPr/>
    </dgm:pt>
    <dgm:pt modelId="{7318FFC3-9C94-4683-BCAC-ABC48F7D7669}" type="pres">
      <dgm:prSet presAssocID="{3BCAFCF0-7CA3-4968-88D6-1679186E83EE}" presName="compNode" presStyleCnt="0"/>
      <dgm:spPr/>
    </dgm:pt>
    <dgm:pt modelId="{95C88DA4-89A5-4FF2-B050-F971BC59591B}" type="pres">
      <dgm:prSet presAssocID="{3BCAFCF0-7CA3-4968-88D6-1679186E83EE}" presName="dummyConnPt" presStyleCnt="0"/>
      <dgm:spPr/>
    </dgm:pt>
    <dgm:pt modelId="{618A1FD9-5807-4D3B-8962-721AAF06B9E3}" type="pres">
      <dgm:prSet presAssocID="{3BCAFCF0-7CA3-4968-88D6-1679186E83EE}" presName="node" presStyleLbl="node1" presStyleIdx="4" presStyleCnt="8">
        <dgm:presLayoutVars>
          <dgm:bulletEnabled val="1"/>
        </dgm:presLayoutVars>
      </dgm:prSet>
      <dgm:spPr/>
    </dgm:pt>
    <dgm:pt modelId="{98FAA47C-5200-4501-990C-09C0A06BBD88}" type="pres">
      <dgm:prSet presAssocID="{2BC0DE7D-091B-4169-A430-0C986067357D}" presName="sibTrans" presStyleLbl="bgSibTrans2D1" presStyleIdx="4" presStyleCnt="7"/>
      <dgm:spPr/>
    </dgm:pt>
    <dgm:pt modelId="{27D72E4F-C861-4C06-A816-11FDEC7FDF16}" type="pres">
      <dgm:prSet presAssocID="{2E4675A7-57EB-45EA-8303-6CB64BED0CA9}" presName="compNode" presStyleCnt="0"/>
      <dgm:spPr/>
    </dgm:pt>
    <dgm:pt modelId="{F0BFBC17-1AC7-4C57-8EC9-69955CA69CF8}" type="pres">
      <dgm:prSet presAssocID="{2E4675A7-57EB-45EA-8303-6CB64BED0CA9}" presName="dummyConnPt" presStyleCnt="0"/>
      <dgm:spPr/>
    </dgm:pt>
    <dgm:pt modelId="{1D9F7C39-993C-43B8-B841-90DD33CFD3A8}" type="pres">
      <dgm:prSet presAssocID="{2E4675A7-57EB-45EA-8303-6CB64BED0CA9}" presName="node" presStyleLbl="node1" presStyleIdx="5" presStyleCnt="8">
        <dgm:presLayoutVars>
          <dgm:bulletEnabled val="1"/>
        </dgm:presLayoutVars>
      </dgm:prSet>
      <dgm:spPr/>
    </dgm:pt>
    <dgm:pt modelId="{4056A188-1303-49E9-BB88-DBB916469F74}" type="pres">
      <dgm:prSet presAssocID="{AE7B22FC-42E6-48B7-A5F7-30FE92FCF076}" presName="sibTrans" presStyleLbl="bgSibTrans2D1" presStyleIdx="5" presStyleCnt="7"/>
      <dgm:spPr/>
    </dgm:pt>
    <dgm:pt modelId="{249BCFBB-84C5-4A62-BD59-A1EE91AC6B2E}" type="pres">
      <dgm:prSet presAssocID="{10A18752-EC68-481E-A540-20E1AB190A2F}" presName="compNode" presStyleCnt="0"/>
      <dgm:spPr/>
    </dgm:pt>
    <dgm:pt modelId="{1D3FD28A-EF65-42C0-8161-F5483F4ADC29}" type="pres">
      <dgm:prSet presAssocID="{10A18752-EC68-481E-A540-20E1AB190A2F}" presName="dummyConnPt" presStyleCnt="0"/>
      <dgm:spPr/>
    </dgm:pt>
    <dgm:pt modelId="{33DC1A92-2CF8-4147-AC60-2A9CE7AF282A}" type="pres">
      <dgm:prSet presAssocID="{10A18752-EC68-481E-A540-20E1AB190A2F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68115E1-613A-4175-B3D0-63AD48EB016E}" type="pres">
      <dgm:prSet presAssocID="{7CACB30F-36C1-4B69-88C2-275C49F659E8}" presName="sibTrans" presStyleLbl="bgSibTrans2D1" presStyleIdx="6" presStyleCnt="7"/>
      <dgm:spPr/>
    </dgm:pt>
    <dgm:pt modelId="{983BD13F-05FA-493F-9926-71E0158241C2}" type="pres">
      <dgm:prSet presAssocID="{611DE28C-30DB-423A-B223-866164F5C135}" presName="compNode" presStyleCnt="0"/>
      <dgm:spPr/>
    </dgm:pt>
    <dgm:pt modelId="{49DBEF42-FE90-4E62-B6B5-54499E220D0A}" type="pres">
      <dgm:prSet presAssocID="{611DE28C-30DB-423A-B223-866164F5C135}" presName="dummyConnPt" presStyleCnt="0"/>
      <dgm:spPr/>
    </dgm:pt>
    <dgm:pt modelId="{53F50DDB-BC6F-4877-9208-7EBEE44C4AF1}" type="pres">
      <dgm:prSet presAssocID="{611DE28C-30DB-423A-B223-866164F5C135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806D8D53-D194-4933-A599-6E04CDEBF1CA}" type="presOf" srcId="{2E4675A7-57EB-45EA-8303-6CB64BED0CA9}" destId="{1D9F7C39-993C-43B8-B841-90DD33CFD3A8}" srcOrd="0" destOrd="0" presId="urn:microsoft.com/office/officeart/2005/8/layout/bProcess4"/>
    <dgm:cxn modelId="{7BE904DE-9296-4EE8-9236-27EDAF13000F}" type="presOf" srcId="{AE7B22FC-42E6-48B7-A5F7-30FE92FCF076}" destId="{4056A188-1303-49E9-BB88-DBB916469F74}" srcOrd="0" destOrd="0" presId="urn:microsoft.com/office/officeart/2005/8/layout/bProcess4"/>
    <dgm:cxn modelId="{197797D5-ACE8-486E-A42B-38F3CCD6C447}" type="presOf" srcId="{611DE28C-30DB-423A-B223-866164F5C135}" destId="{53F50DDB-BC6F-4877-9208-7EBEE44C4AF1}" srcOrd="0" destOrd="0" presId="urn:microsoft.com/office/officeart/2005/8/layout/bProcess4"/>
    <dgm:cxn modelId="{312B11EB-63E1-40C4-B552-DA7407774D29}" srcId="{4BE2CA83-F7A7-4E85-A3D3-660BD18080F0}" destId="{A4F336F8-5D54-4DDE-80AE-B66379344A66}" srcOrd="1" destOrd="0" parTransId="{63821DEE-C009-4C8B-A92B-E6E9C4601CAE}" sibTransId="{E9E6286E-1DA2-4886-921C-A100E8169BDA}"/>
    <dgm:cxn modelId="{349452C0-F5FF-41A9-B399-FDD0FEA4D63D}" type="presOf" srcId="{7CACB30F-36C1-4B69-88C2-275C49F659E8}" destId="{968115E1-613A-4175-B3D0-63AD48EB016E}" srcOrd="0" destOrd="0" presId="urn:microsoft.com/office/officeart/2005/8/layout/bProcess4"/>
    <dgm:cxn modelId="{89633940-D7D0-4DBD-869F-1A0ED52C2818}" type="presOf" srcId="{4BE2CA83-F7A7-4E85-A3D3-660BD18080F0}" destId="{B1745311-5A7F-4C2F-B306-9FC40AB59289}" srcOrd="0" destOrd="0" presId="urn:microsoft.com/office/officeart/2005/8/layout/bProcess4"/>
    <dgm:cxn modelId="{586BB596-6AFF-4550-8BE6-0F6EAEB46BFA}" srcId="{4BE2CA83-F7A7-4E85-A3D3-660BD18080F0}" destId="{2E4675A7-57EB-45EA-8303-6CB64BED0CA9}" srcOrd="5" destOrd="0" parTransId="{08122DAC-0CD6-4BD7-AEDC-483D8615EF18}" sibTransId="{AE7B22FC-42E6-48B7-A5F7-30FE92FCF076}"/>
    <dgm:cxn modelId="{B10D7727-F3DC-4C06-B7EE-C3C5C4F981F1}" srcId="{4BE2CA83-F7A7-4E85-A3D3-660BD18080F0}" destId="{661F553B-4C30-403B-AB65-84DCFB6BC536}" srcOrd="3" destOrd="0" parTransId="{4CED4F6E-3770-4C98-8C94-76A00A566054}" sibTransId="{511AA62B-349E-47F1-8F5C-CE0073B3FEED}"/>
    <dgm:cxn modelId="{08D32AAC-57A6-453D-88DC-864588431F6B}" type="presOf" srcId="{82CA0BA3-8208-48FD-9C9D-AFD59DD43F2D}" destId="{ED32B820-BD55-4194-9ED1-CD995B2470B1}" srcOrd="0" destOrd="0" presId="urn:microsoft.com/office/officeart/2005/8/layout/bProcess4"/>
    <dgm:cxn modelId="{ECD820A6-39E1-42F1-BA5A-37D6AA91332E}" type="presOf" srcId="{EFD321E5-ED73-4F01-A74C-B99FD1ABDF0C}" destId="{CDE6BECB-5A31-4097-9111-1CCA677C5BDE}" srcOrd="0" destOrd="0" presId="urn:microsoft.com/office/officeart/2005/8/layout/bProcess4"/>
    <dgm:cxn modelId="{15EB92C8-BEBB-4167-B7DC-F9E13A78D7D2}" type="presOf" srcId="{3BCAFCF0-7CA3-4968-88D6-1679186E83EE}" destId="{618A1FD9-5807-4D3B-8962-721AAF06B9E3}" srcOrd="0" destOrd="0" presId="urn:microsoft.com/office/officeart/2005/8/layout/bProcess4"/>
    <dgm:cxn modelId="{3BEAFD5D-DC16-4D6F-B9BE-CA71DF4F5496}" srcId="{4BE2CA83-F7A7-4E85-A3D3-660BD18080F0}" destId="{3BCAFCF0-7CA3-4968-88D6-1679186E83EE}" srcOrd="4" destOrd="0" parTransId="{1EB25AF0-2DF5-4556-BFA9-989A6FC9C67B}" sibTransId="{2BC0DE7D-091B-4169-A430-0C986067357D}"/>
    <dgm:cxn modelId="{C35CB7F9-2710-4A30-9E24-ABB455543964}" srcId="{4BE2CA83-F7A7-4E85-A3D3-660BD18080F0}" destId="{10A18752-EC68-481E-A540-20E1AB190A2F}" srcOrd="6" destOrd="0" parTransId="{0861FD64-0D29-4C5A-8950-6DD666D34DDC}" sibTransId="{7CACB30F-36C1-4B69-88C2-275C49F659E8}"/>
    <dgm:cxn modelId="{B353ED4D-D7F6-4FAA-BBCD-6A91F3B0620F}" type="presOf" srcId="{10A18752-EC68-481E-A540-20E1AB190A2F}" destId="{33DC1A92-2CF8-4147-AC60-2A9CE7AF282A}" srcOrd="0" destOrd="0" presId="urn:microsoft.com/office/officeart/2005/8/layout/bProcess4"/>
    <dgm:cxn modelId="{BF604AA9-85D3-4CB2-BA85-B148D66C174B}" type="presOf" srcId="{2BC0DE7D-091B-4169-A430-0C986067357D}" destId="{98FAA47C-5200-4501-990C-09C0A06BBD88}" srcOrd="0" destOrd="0" presId="urn:microsoft.com/office/officeart/2005/8/layout/bProcess4"/>
    <dgm:cxn modelId="{26273382-93F1-44C6-BC65-A20B80C01816}" srcId="{4BE2CA83-F7A7-4E85-A3D3-660BD18080F0}" destId="{18C151BC-CB98-4802-A5CD-7BAE703D23DF}" srcOrd="2" destOrd="0" parTransId="{6C87487F-0DE8-4F7F-9BFE-36D2B4F31693}" sibTransId="{5BAF292A-1D35-4321-9BB7-67934E7C442E}"/>
    <dgm:cxn modelId="{D9B6CE88-C908-449D-8333-B14675D1E592}" type="presOf" srcId="{A4F336F8-5D54-4DDE-80AE-B66379344A66}" destId="{B17BBABF-0DE6-4BCF-9ECF-EDB089789B6F}" srcOrd="0" destOrd="0" presId="urn:microsoft.com/office/officeart/2005/8/layout/bProcess4"/>
    <dgm:cxn modelId="{EF9BEF5E-D02A-4812-B8C4-E380F50ECC95}" srcId="{4BE2CA83-F7A7-4E85-A3D3-660BD18080F0}" destId="{82CA0BA3-8208-48FD-9C9D-AFD59DD43F2D}" srcOrd="0" destOrd="0" parTransId="{D78A954F-6FA1-4149-91B0-8D6024EA2B82}" sibTransId="{EFD321E5-ED73-4F01-A74C-B99FD1ABDF0C}"/>
    <dgm:cxn modelId="{4843DC8C-FDFD-4AD2-9D6E-E3B39498CA75}" type="presOf" srcId="{18C151BC-CB98-4802-A5CD-7BAE703D23DF}" destId="{EBAD823A-DC4D-4641-A7BD-E2AD8831A647}" srcOrd="0" destOrd="0" presId="urn:microsoft.com/office/officeart/2005/8/layout/bProcess4"/>
    <dgm:cxn modelId="{6FF0C8EF-0AB3-4D8B-8B44-039F7965039D}" type="presOf" srcId="{511AA62B-349E-47F1-8F5C-CE0073B3FEED}" destId="{D45AC295-A7CA-47B0-A8F0-BF96C50DCBB4}" srcOrd="0" destOrd="0" presId="urn:microsoft.com/office/officeart/2005/8/layout/bProcess4"/>
    <dgm:cxn modelId="{3E18953E-C2F2-47F3-9C09-CCF7029DB811}" srcId="{4BE2CA83-F7A7-4E85-A3D3-660BD18080F0}" destId="{611DE28C-30DB-423A-B223-866164F5C135}" srcOrd="7" destOrd="0" parTransId="{7D9A3A93-DF52-47AC-B128-FBED5EC18FAE}" sibTransId="{952B0BBA-C25B-4917-9B01-442BDE246B53}"/>
    <dgm:cxn modelId="{02E13D3B-4422-42AB-8B5A-3330750BE7A9}" type="presOf" srcId="{5BAF292A-1D35-4321-9BB7-67934E7C442E}" destId="{76C85351-5527-4518-B6EE-15D483D5ED7F}" srcOrd="0" destOrd="0" presId="urn:microsoft.com/office/officeart/2005/8/layout/bProcess4"/>
    <dgm:cxn modelId="{7FF344E0-035E-43AD-B05C-27CA5A7A500C}" type="presOf" srcId="{661F553B-4C30-403B-AB65-84DCFB6BC536}" destId="{DD065BC7-D0EB-44AA-B893-6D561A8BDC35}" srcOrd="0" destOrd="0" presId="urn:microsoft.com/office/officeart/2005/8/layout/bProcess4"/>
    <dgm:cxn modelId="{4FF8FD34-B6DB-4970-9CB6-67B97ABC5DE8}" type="presOf" srcId="{E9E6286E-1DA2-4886-921C-A100E8169BDA}" destId="{8127538B-7934-4621-8EE3-35D09FB810B7}" srcOrd="0" destOrd="0" presId="urn:microsoft.com/office/officeart/2005/8/layout/bProcess4"/>
    <dgm:cxn modelId="{D5019CE3-4FBD-497D-AA4E-02BB741E6201}" type="presParOf" srcId="{B1745311-5A7F-4C2F-B306-9FC40AB59289}" destId="{C6071EFD-AD81-4547-B6C7-C0DB0E44ACA3}" srcOrd="0" destOrd="0" presId="urn:microsoft.com/office/officeart/2005/8/layout/bProcess4"/>
    <dgm:cxn modelId="{C8B1413A-87CE-41E7-A2F1-2C13794A2130}" type="presParOf" srcId="{C6071EFD-AD81-4547-B6C7-C0DB0E44ACA3}" destId="{74847D49-0A26-4ABD-A161-378EA111DFF0}" srcOrd="0" destOrd="0" presId="urn:microsoft.com/office/officeart/2005/8/layout/bProcess4"/>
    <dgm:cxn modelId="{7E2165AD-4D27-43F0-8CC0-FF4E4628DACC}" type="presParOf" srcId="{C6071EFD-AD81-4547-B6C7-C0DB0E44ACA3}" destId="{ED32B820-BD55-4194-9ED1-CD995B2470B1}" srcOrd="1" destOrd="0" presId="urn:microsoft.com/office/officeart/2005/8/layout/bProcess4"/>
    <dgm:cxn modelId="{EE1948B5-B04C-4D13-9542-85E02040182C}" type="presParOf" srcId="{B1745311-5A7F-4C2F-B306-9FC40AB59289}" destId="{CDE6BECB-5A31-4097-9111-1CCA677C5BDE}" srcOrd="1" destOrd="0" presId="urn:microsoft.com/office/officeart/2005/8/layout/bProcess4"/>
    <dgm:cxn modelId="{F0C8ABB8-65DB-44D2-AE6D-F554A7DFB0DF}" type="presParOf" srcId="{B1745311-5A7F-4C2F-B306-9FC40AB59289}" destId="{A188FAF9-DF69-436B-BDEF-22BFE8F7EE12}" srcOrd="2" destOrd="0" presId="urn:microsoft.com/office/officeart/2005/8/layout/bProcess4"/>
    <dgm:cxn modelId="{2E2C8C56-FA85-4117-B1A8-7B133A15145C}" type="presParOf" srcId="{A188FAF9-DF69-436B-BDEF-22BFE8F7EE12}" destId="{5D67E8D4-537A-4095-A39F-F4C9D407208B}" srcOrd="0" destOrd="0" presId="urn:microsoft.com/office/officeart/2005/8/layout/bProcess4"/>
    <dgm:cxn modelId="{5C332811-5D7A-44CB-ADEC-F0CBF9B5A631}" type="presParOf" srcId="{A188FAF9-DF69-436B-BDEF-22BFE8F7EE12}" destId="{B17BBABF-0DE6-4BCF-9ECF-EDB089789B6F}" srcOrd="1" destOrd="0" presId="urn:microsoft.com/office/officeart/2005/8/layout/bProcess4"/>
    <dgm:cxn modelId="{A928F93F-E1A0-4627-AB83-967606787DAD}" type="presParOf" srcId="{B1745311-5A7F-4C2F-B306-9FC40AB59289}" destId="{8127538B-7934-4621-8EE3-35D09FB810B7}" srcOrd="3" destOrd="0" presId="urn:microsoft.com/office/officeart/2005/8/layout/bProcess4"/>
    <dgm:cxn modelId="{6F14F958-9E79-483A-B2F9-1D21CCFB0EBB}" type="presParOf" srcId="{B1745311-5A7F-4C2F-B306-9FC40AB59289}" destId="{41E98789-34BC-425A-8BB3-FF593F33654D}" srcOrd="4" destOrd="0" presId="urn:microsoft.com/office/officeart/2005/8/layout/bProcess4"/>
    <dgm:cxn modelId="{6E896B5C-F63E-4F48-9B95-E718A164F76E}" type="presParOf" srcId="{41E98789-34BC-425A-8BB3-FF593F33654D}" destId="{B4ED6312-584F-4C1E-BBAB-C5785DC570C3}" srcOrd="0" destOrd="0" presId="urn:microsoft.com/office/officeart/2005/8/layout/bProcess4"/>
    <dgm:cxn modelId="{12317AC3-883F-4A10-88C5-945CC67B8D08}" type="presParOf" srcId="{41E98789-34BC-425A-8BB3-FF593F33654D}" destId="{EBAD823A-DC4D-4641-A7BD-E2AD8831A647}" srcOrd="1" destOrd="0" presId="urn:microsoft.com/office/officeart/2005/8/layout/bProcess4"/>
    <dgm:cxn modelId="{065D3255-CAFB-43A5-BEE7-5A79424D3795}" type="presParOf" srcId="{B1745311-5A7F-4C2F-B306-9FC40AB59289}" destId="{76C85351-5527-4518-B6EE-15D483D5ED7F}" srcOrd="5" destOrd="0" presId="urn:microsoft.com/office/officeart/2005/8/layout/bProcess4"/>
    <dgm:cxn modelId="{1AF8C26E-38B2-4DD0-8882-AE27C47C7E96}" type="presParOf" srcId="{B1745311-5A7F-4C2F-B306-9FC40AB59289}" destId="{DE03473E-A4B2-44EC-BA16-ABA528A8C8C7}" srcOrd="6" destOrd="0" presId="urn:microsoft.com/office/officeart/2005/8/layout/bProcess4"/>
    <dgm:cxn modelId="{14058777-79E3-48EA-AB6D-1EC8C8989303}" type="presParOf" srcId="{DE03473E-A4B2-44EC-BA16-ABA528A8C8C7}" destId="{A31F8341-E5BF-4186-AB01-C68A32A729F8}" srcOrd="0" destOrd="0" presId="urn:microsoft.com/office/officeart/2005/8/layout/bProcess4"/>
    <dgm:cxn modelId="{51AF40C8-9C2F-45BD-8322-90973EF72996}" type="presParOf" srcId="{DE03473E-A4B2-44EC-BA16-ABA528A8C8C7}" destId="{DD065BC7-D0EB-44AA-B893-6D561A8BDC35}" srcOrd="1" destOrd="0" presId="urn:microsoft.com/office/officeart/2005/8/layout/bProcess4"/>
    <dgm:cxn modelId="{DAC3C9A2-B42D-4BD3-B236-7EB18707E468}" type="presParOf" srcId="{B1745311-5A7F-4C2F-B306-9FC40AB59289}" destId="{D45AC295-A7CA-47B0-A8F0-BF96C50DCBB4}" srcOrd="7" destOrd="0" presId="urn:microsoft.com/office/officeart/2005/8/layout/bProcess4"/>
    <dgm:cxn modelId="{761D7E5A-F057-4943-84CA-E056ED82C14B}" type="presParOf" srcId="{B1745311-5A7F-4C2F-B306-9FC40AB59289}" destId="{7318FFC3-9C94-4683-BCAC-ABC48F7D7669}" srcOrd="8" destOrd="0" presId="urn:microsoft.com/office/officeart/2005/8/layout/bProcess4"/>
    <dgm:cxn modelId="{FD879487-1476-4B0C-B8A1-B9F7C2B97D0F}" type="presParOf" srcId="{7318FFC3-9C94-4683-BCAC-ABC48F7D7669}" destId="{95C88DA4-89A5-4FF2-B050-F971BC59591B}" srcOrd="0" destOrd="0" presId="urn:microsoft.com/office/officeart/2005/8/layout/bProcess4"/>
    <dgm:cxn modelId="{F34E302A-0458-4501-8FBD-23B7B73691C1}" type="presParOf" srcId="{7318FFC3-9C94-4683-BCAC-ABC48F7D7669}" destId="{618A1FD9-5807-4D3B-8962-721AAF06B9E3}" srcOrd="1" destOrd="0" presId="urn:microsoft.com/office/officeart/2005/8/layout/bProcess4"/>
    <dgm:cxn modelId="{E7F93277-4B97-4C54-9973-54A4431B67DD}" type="presParOf" srcId="{B1745311-5A7F-4C2F-B306-9FC40AB59289}" destId="{98FAA47C-5200-4501-990C-09C0A06BBD88}" srcOrd="9" destOrd="0" presId="urn:microsoft.com/office/officeart/2005/8/layout/bProcess4"/>
    <dgm:cxn modelId="{16A0D838-F293-4510-B477-F47C1873A0A2}" type="presParOf" srcId="{B1745311-5A7F-4C2F-B306-9FC40AB59289}" destId="{27D72E4F-C861-4C06-A816-11FDEC7FDF16}" srcOrd="10" destOrd="0" presId="urn:microsoft.com/office/officeart/2005/8/layout/bProcess4"/>
    <dgm:cxn modelId="{12840939-302F-404D-9222-C3CB6B136CBA}" type="presParOf" srcId="{27D72E4F-C861-4C06-A816-11FDEC7FDF16}" destId="{F0BFBC17-1AC7-4C57-8EC9-69955CA69CF8}" srcOrd="0" destOrd="0" presId="urn:microsoft.com/office/officeart/2005/8/layout/bProcess4"/>
    <dgm:cxn modelId="{DEE6B858-C9A6-4417-9532-7AB4D0DD87D2}" type="presParOf" srcId="{27D72E4F-C861-4C06-A816-11FDEC7FDF16}" destId="{1D9F7C39-993C-43B8-B841-90DD33CFD3A8}" srcOrd="1" destOrd="0" presId="urn:microsoft.com/office/officeart/2005/8/layout/bProcess4"/>
    <dgm:cxn modelId="{5256C26A-D38F-4479-A9C5-FA5D9AD62548}" type="presParOf" srcId="{B1745311-5A7F-4C2F-B306-9FC40AB59289}" destId="{4056A188-1303-49E9-BB88-DBB916469F74}" srcOrd="11" destOrd="0" presId="urn:microsoft.com/office/officeart/2005/8/layout/bProcess4"/>
    <dgm:cxn modelId="{3496FB00-1687-40AC-9BA8-1DB92EDDC038}" type="presParOf" srcId="{B1745311-5A7F-4C2F-B306-9FC40AB59289}" destId="{249BCFBB-84C5-4A62-BD59-A1EE91AC6B2E}" srcOrd="12" destOrd="0" presId="urn:microsoft.com/office/officeart/2005/8/layout/bProcess4"/>
    <dgm:cxn modelId="{1E07F8D2-6E4D-49F3-BD8A-26B4F51A9B2A}" type="presParOf" srcId="{249BCFBB-84C5-4A62-BD59-A1EE91AC6B2E}" destId="{1D3FD28A-EF65-42C0-8161-F5483F4ADC29}" srcOrd="0" destOrd="0" presId="urn:microsoft.com/office/officeart/2005/8/layout/bProcess4"/>
    <dgm:cxn modelId="{9DDAC6B4-35AD-429E-8B36-6F120FC87D8F}" type="presParOf" srcId="{249BCFBB-84C5-4A62-BD59-A1EE91AC6B2E}" destId="{33DC1A92-2CF8-4147-AC60-2A9CE7AF282A}" srcOrd="1" destOrd="0" presId="urn:microsoft.com/office/officeart/2005/8/layout/bProcess4"/>
    <dgm:cxn modelId="{E9006D1C-24E3-49FF-BB0D-7C2ED2BD072F}" type="presParOf" srcId="{B1745311-5A7F-4C2F-B306-9FC40AB59289}" destId="{968115E1-613A-4175-B3D0-63AD48EB016E}" srcOrd="13" destOrd="0" presId="urn:microsoft.com/office/officeart/2005/8/layout/bProcess4"/>
    <dgm:cxn modelId="{99CCCA1D-05D8-4CC2-BB5F-780C57DE41CC}" type="presParOf" srcId="{B1745311-5A7F-4C2F-B306-9FC40AB59289}" destId="{983BD13F-05FA-493F-9926-71E0158241C2}" srcOrd="14" destOrd="0" presId="urn:microsoft.com/office/officeart/2005/8/layout/bProcess4"/>
    <dgm:cxn modelId="{2D8D74D1-A39E-488C-A278-56371869019C}" type="presParOf" srcId="{983BD13F-05FA-493F-9926-71E0158241C2}" destId="{49DBEF42-FE90-4E62-B6B5-54499E220D0A}" srcOrd="0" destOrd="0" presId="urn:microsoft.com/office/officeart/2005/8/layout/bProcess4"/>
    <dgm:cxn modelId="{0BF82213-8DF5-4F95-97C8-69493A58527F}" type="presParOf" srcId="{983BD13F-05FA-493F-9926-71E0158241C2}" destId="{53F50DDB-BC6F-4877-9208-7EBEE44C4AF1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DE6BECB-5A31-4097-9111-1CCA677C5BDE}">
      <dsp:nvSpPr>
        <dsp:cNvPr id="0" name=""/>
        <dsp:cNvSpPr/>
      </dsp:nvSpPr>
      <dsp:spPr>
        <a:xfrm rot="5400000">
          <a:off x="70973" y="1030802"/>
          <a:ext cx="1610986" cy="194380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32B820-BD55-4194-9ED1-CD995B2470B1}">
      <dsp:nvSpPr>
        <dsp:cNvPr id="0" name=""/>
        <dsp:cNvSpPr/>
      </dsp:nvSpPr>
      <dsp:spPr>
        <a:xfrm>
          <a:off x="440085" y="479"/>
          <a:ext cx="2159782" cy="1295869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 smtClean="0"/>
            <a:t>Determination of Budgetary objectives with reference to corporate goals</a:t>
          </a:r>
          <a:endParaRPr lang="en-IN" sz="2000" kern="1200" dirty="0"/>
        </a:p>
      </dsp:txBody>
      <dsp:txXfrm>
        <a:off x="440085" y="479"/>
        <a:ext cx="2159782" cy="1295869"/>
      </dsp:txXfrm>
    </dsp:sp>
    <dsp:sp modelId="{8127538B-7934-4621-8EE3-35D09FB810B7}">
      <dsp:nvSpPr>
        <dsp:cNvPr id="0" name=""/>
        <dsp:cNvSpPr/>
      </dsp:nvSpPr>
      <dsp:spPr>
        <a:xfrm rot="5400000">
          <a:off x="70973" y="2650639"/>
          <a:ext cx="1610986" cy="194380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7BBABF-0DE6-4BCF-9ECF-EDB089789B6F}">
      <dsp:nvSpPr>
        <dsp:cNvPr id="0" name=""/>
        <dsp:cNvSpPr/>
      </dsp:nvSpPr>
      <dsp:spPr>
        <a:xfrm>
          <a:off x="440085" y="1620317"/>
          <a:ext cx="2159782" cy="1295869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 smtClean="0"/>
            <a:t>Determination of the scope of use of ZBB</a:t>
          </a:r>
          <a:endParaRPr lang="en-IN" sz="2000" kern="1200" dirty="0"/>
        </a:p>
      </dsp:txBody>
      <dsp:txXfrm>
        <a:off x="440085" y="1620317"/>
        <a:ext cx="2159782" cy="1295869"/>
      </dsp:txXfrm>
    </dsp:sp>
    <dsp:sp modelId="{76C85351-5527-4518-B6EE-15D483D5ED7F}">
      <dsp:nvSpPr>
        <dsp:cNvPr id="0" name=""/>
        <dsp:cNvSpPr/>
      </dsp:nvSpPr>
      <dsp:spPr>
        <a:xfrm>
          <a:off x="880892" y="3460557"/>
          <a:ext cx="2863660" cy="194380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AD823A-DC4D-4641-A7BD-E2AD8831A647}">
      <dsp:nvSpPr>
        <dsp:cNvPr id="0" name=""/>
        <dsp:cNvSpPr/>
      </dsp:nvSpPr>
      <dsp:spPr>
        <a:xfrm>
          <a:off x="440085" y="3240154"/>
          <a:ext cx="2159782" cy="1295869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 smtClean="0"/>
            <a:t>Determination of Decision units</a:t>
          </a:r>
          <a:endParaRPr lang="en-IN" sz="2000" kern="1200" dirty="0"/>
        </a:p>
      </dsp:txBody>
      <dsp:txXfrm>
        <a:off x="440085" y="3240154"/>
        <a:ext cx="2159782" cy="1295869"/>
      </dsp:txXfrm>
    </dsp:sp>
    <dsp:sp modelId="{D45AC295-A7CA-47B0-A8F0-BF96C50DCBB4}">
      <dsp:nvSpPr>
        <dsp:cNvPr id="0" name=""/>
        <dsp:cNvSpPr/>
      </dsp:nvSpPr>
      <dsp:spPr>
        <a:xfrm rot="16200000">
          <a:off x="2943485" y="2650639"/>
          <a:ext cx="1610986" cy="194380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065BC7-D0EB-44AA-B893-6D561A8BDC35}">
      <dsp:nvSpPr>
        <dsp:cNvPr id="0" name=""/>
        <dsp:cNvSpPr/>
      </dsp:nvSpPr>
      <dsp:spPr>
        <a:xfrm>
          <a:off x="3312596" y="3240154"/>
          <a:ext cx="2159782" cy="1295869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 smtClean="0"/>
            <a:t>Development of Decision Packages</a:t>
          </a:r>
          <a:endParaRPr lang="en-IN" sz="2000" kern="1200" dirty="0"/>
        </a:p>
      </dsp:txBody>
      <dsp:txXfrm>
        <a:off x="3312596" y="3240154"/>
        <a:ext cx="2159782" cy="1295869"/>
      </dsp:txXfrm>
    </dsp:sp>
    <dsp:sp modelId="{98FAA47C-5200-4501-990C-09C0A06BBD88}">
      <dsp:nvSpPr>
        <dsp:cNvPr id="0" name=""/>
        <dsp:cNvSpPr/>
      </dsp:nvSpPr>
      <dsp:spPr>
        <a:xfrm rot="16200000">
          <a:off x="2943485" y="1030802"/>
          <a:ext cx="1610986" cy="194380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8A1FD9-5807-4D3B-8962-721AAF06B9E3}">
      <dsp:nvSpPr>
        <dsp:cNvPr id="0" name=""/>
        <dsp:cNvSpPr/>
      </dsp:nvSpPr>
      <dsp:spPr>
        <a:xfrm>
          <a:off x="3312596" y="1620317"/>
          <a:ext cx="2159782" cy="1295869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 smtClean="0"/>
            <a:t>Evaluation of Decision Packages</a:t>
          </a:r>
          <a:endParaRPr lang="en-IN" sz="2000" kern="1200" dirty="0"/>
        </a:p>
      </dsp:txBody>
      <dsp:txXfrm>
        <a:off x="3312596" y="1620317"/>
        <a:ext cx="2159782" cy="1295869"/>
      </dsp:txXfrm>
    </dsp:sp>
    <dsp:sp modelId="{4056A188-1303-49E9-BB88-DBB916469F74}">
      <dsp:nvSpPr>
        <dsp:cNvPr id="0" name=""/>
        <dsp:cNvSpPr/>
      </dsp:nvSpPr>
      <dsp:spPr>
        <a:xfrm>
          <a:off x="3753403" y="220883"/>
          <a:ext cx="2863660" cy="194380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9F7C39-993C-43B8-B841-90DD33CFD3A8}">
      <dsp:nvSpPr>
        <dsp:cNvPr id="0" name=""/>
        <dsp:cNvSpPr/>
      </dsp:nvSpPr>
      <dsp:spPr>
        <a:xfrm>
          <a:off x="3312596" y="479"/>
          <a:ext cx="2159782" cy="1295869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 smtClean="0"/>
            <a:t>Determination of Priority Ranking of decision Packages</a:t>
          </a:r>
          <a:endParaRPr lang="en-IN" sz="2000" kern="1200" dirty="0"/>
        </a:p>
      </dsp:txBody>
      <dsp:txXfrm>
        <a:off x="3312596" y="479"/>
        <a:ext cx="2159782" cy="1295869"/>
      </dsp:txXfrm>
    </dsp:sp>
    <dsp:sp modelId="{968115E1-613A-4175-B3D0-63AD48EB016E}">
      <dsp:nvSpPr>
        <dsp:cNvPr id="0" name=""/>
        <dsp:cNvSpPr/>
      </dsp:nvSpPr>
      <dsp:spPr>
        <a:xfrm rot="5400000">
          <a:off x="5815996" y="1030802"/>
          <a:ext cx="1610986" cy="194380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C1A92-2CF8-4147-AC60-2A9CE7AF282A}">
      <dsp:nvSpPr>
        <dsp:cNvPr id="0" name=""/>
        <dsp:cNvSpPr/>
      </dsp:nvSpPr>
      <dsp:spPr>
        <a:xfrm>
          <a:off x="6185107" y="479"/>
          <a:ext cx="2159782" cy="1295869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 smtClean="0"/>
            <a:t>Selection of acceptable Packages and incorporation in to the Budget</a:t>
          </a:r>
        </a:p>
      </dsp:txBody>
      <dsp:txXfrm>
        <a:off x="6185107" y="479"/>
        <a:ext cx="2159782" cy="1295869"/>
      </dsp:txXfrm>
    </dsp:sp>
    <dsp:sp modelId="{53F50DDB-BC6F-4877-9208-7EBEE44C4AF1}">
      <dsp:nvSpPr>
        <dsp:cNvPr id="0" name=""/>
        <dsp:cNvSpPr/>
      </dsp:nvSpPr>
      <dsp:spPr>
        <a:xfrm>
          <a:off x="6185107" y="1620317"/>
          <a:ext cx="2159782" cy="1295869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 smtClean="0"/>
            <a:t>Monitoring of Costs and Objectives</a:t>
          </a:r>
          <a:endParaRPr lang="en-IN" sz="2000" kern="1200" dirty="0"/>
        </a:p>
      </dsp:txBody>
      <dsp:txXfrm>
        <a:off x="6185107" y="1620317"/>
        <a:ext cx="2159782" cy="12958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FCCF-E9D3-44B3-96A5-E869FF0A62BA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441BE5E-E09B-414C-814C-AA9B66D94CAA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FCCF-E9D3-44B3-96A5-E869FF0A62BA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BE5E-E09B-414C-814C-AA9B66D94CAA}" type="slidenum">
              <a:rPr lang="en-IN" smtClean="0"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FCCF-E9D3-44B3-96A5-E869FF0A62BA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441BE5E-E09B-414C-814C-AA9B66D94CAA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FCCF-E9D3-44B3-96A5-E869FF0A62BA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BE5E-E09B-414C-814C-AA9B66D94CAA}" type="slidenum">
              <a:rPr lang="en-IN" smtClean="0"/>
              <a:t>‹#›</a:t>
            </a:fld>
            <a:endParaRPr lang="en-I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FCCF-E9D3-44B3-96A5-E869FF0A62BA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BE5E-E09B-414C-814C-AA9B66D94CAA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FCCF-E9D3-44B3-96A5-E869FF0A62BA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BE5E-E09B-414C-814C-AA9B66D94CA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FCCF-E9D3-44B3-96A5-E869FF0A62BA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BE5E-E09B-414C-814C-AA9B66D94CA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FCCF-E9D3-44B3-96A5-E869FF0A62BA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BE5E-E09B-414C-814C-AA9B66D94CAA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FCCF-E9D3-44B3-96A5-E869FF0A62BA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441BE5E-E09B-414C-814C-AA9B66D94CAA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FCCF-E9D3-44B3-96A5-E869FF0A62BA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BE5E-E09B-414C-814C-AA9B66D94CA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2FCCF-E9D3-44B3-96A5-E869FF0A62BA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BE5E-E09B-414C-814C-AA9B66D94CA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C02FCCF-E9D3-44B3-96A5-E869FF0A62BA}" type="datetimeFigureOut">
              <a:rPr lang="en-IN" smtClean="0"/>
              <a:t>28-04-2020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E441BE5E-E09B-414C-814C-AA9B66D94CAA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1628800"/>
            <a:ext cx="8640960" cy="4680520"/>
          </a:xfrm>
        </p:spPr>
        <p:txBody>
          <a:bodyPr>
            <a:normAutofit lnSpcReduction="10000"/>
          </a:bodyPr>
          <a:lstStyle/>
          <a:p>
            <a:pPr algn="r"/>
            <a:endParaRPr lang="en-IN" dirty="0" smtClean="0">
              <a:solidFill>
                <a:schemeClr val="tx1"/>
              </a:solidFill>
            </a:endParaRPr>
          </a:p>
          <a:p>
            <a:pPr algn="r"/>
            <a:endParaRPr lang="en-IN" dirty="0" smtClean="0">
              <a:solidFill>
                <a:schemeClr val="tx1"/>
              </a:solidFill>
            </a:endParaRPr>
          </a:p>
          <a:p>
            <a:pPr algn="r"/>
            <a:endParaRPr lang="en-IN" dirty="0" smtClean="0">
              <a:solidFill>
                <a:schemeClr val="tx1"/>
              </a:solidFill>
            </a:endParaRPr>
          </a:p>
          <a:p>
            <a:pPr algn="r"/>
            <a:endParaRPr lang="en-IN" dirty="0" smtClean="0">
              <a:solidFill>
                <a:schemeClr val="tx1"/>
              </a:solidFill>
            </a:endParaRPr>
          </a:p>
          <a:p>
            <a:pPr algn="r"/>
            <a:endParaRPr lang="en-IN" dirty="0" smtClean="0">
              <a:solidFill>
                <a:schemeClr val="tx1"/>
              </a:solidFill>
            </a:endParaRPr>
          </a:p>
          <a:p>
            <a:pPr algn="r"/>
            <a:endParaRPr lang="en-IN" dirty="0" smtClean="0">
              <a:solidFill>
                <a:schemeClr val="tx1"/>
              </a:solidFill>
            </a:endParaRPr>
          </a:p>
          <a:p>
            <a:pPr algn="r"/>
            <a:r>
              <a:rPr lang="en-IN" sz="3600" dirty="0" smtClean="0">
                <a:solidFill>
                  <a:schemeClr val="tx1"/>
                </a:solidFill>
              </a:rPr>
              <a:t>Dr Parmila</a:t>
            </a:r>
          </a:p>
          <a:p>
            <a:pPr algn="r"/>
            <a:r>
              <a:rPr lang="en-IN" sz="3600" dirty="0" smtClean="0">
                <a:solidFill>
                  <a:schemeClr val="tx1"/>
                </a:solidFill>
              </a:rPr>
              <a:t>Assistant Professor of Commerce</a:t>
            </a:r>
          </a:p>
          <a:p>
            <a:pPr algn="r"/>
            <a:r>
              <a:rPr lang="en-IN" sz="3600" dirty="0" err="1" smtClean="0">
                <a:solidFill>
                  <a:schemeClr val="tx1"/>
                </a:solidFill>
              </a:rPr>
              <a:t>Kanya</a:t>
            </a:r>
            <a:r>
              <a:rPr lang="en-IN" sz="3600" dirty="0" smtClean="0">
                <a:solidFill>
                  <a:schemeClr val="tx1"/>
                </a:solidFill>
              </a:rPr>
              <a:t> </a:t>
            </a:r>
            <a:r>
              <a:rPr lang="en-IN" sz="3600" dirty="0" err="1" smtClean="0">
                <a:solidFill>
                  <a:schemeClr val="tx1"/>
                </a:solidFill>
              </a:rPr>
              <a:t>Mahavidyalaya</a:t>
            </a:r>
            <a:r>
              <a:rPr lang="en-IN" sz="3600" dirty="0" smtClean="0">
                <a:solidFill>
                  <a:schemeClr val="tx1"/>
                </a:solidFill>
              </a:rPr>
              <a:t> </a:t>
            </a:r>
            <a:r>
              <a:rPr lang="en-IN" sz="3600" dirty="0" err="1" smtClean="0">
                <a:solidFill>
                  <a:schemeClr val="tx1"/>
                </a:solidFill>
              </a:rPr>
              <a:t>Kharkhoda</a:t>
            </a:r>
            <a:endParaRPr lang="en-IN" sz="3600" dirty="0" smtClean="0">
              <a:solidFill>
                <a:schemeClr val="tx1"/>
              </a:solidFill>
            </a:endParaRPr>
          </a:p>
          <a:p>
            <a:pPr algn="just"/>
            <a:endParaRPr lang="en-IN" dirty="0" smtClean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640960" cy="1296144"/>
          </a:xfrm>
        </p:spPr>
        <p:txBody>
          <a:bodyPr>
            <a:normAutofit/>
          </a:bodyPr>
          <a:lstStyle/>
          <a:p>
            <a:r>
              <a:rPr lang="en-IN" sz="6000" dirty="0" smtClean="0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  <a:t>Zero Base Budgeting</a:t>
            </a:r>
            <a:endParaRPr lang="en-IN" sz="6000" dirty="0">
              <a:solidFill>
                <a:schemeClr val="accent1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1628800"/>
            <a:ext cx="8640960" cy="4680520"/>
          </a:xfrm>
        </p:spPr>
        <p:txBody>
          <a:bodyPr/>
          <a:lstStyle/>
          <a:p>
            <a:pPr algn="just"/>
            <a:r>
              <a:rPr lang="en-IN" dirty="0" smtClean="0">
                <a:solidFill>
                  <a:schemeClr val="tx1"/>
                </a:solidFill>
              </a:rPr>
              <a:t>Zero Base Budgeting is also known as ‘De nova budgeting’. Zero base budgeting was developed by Peter A. </a:t>
            </a:r>
            <a:r>
              <a:rPr lang="en-IN" dirty="0" err="1" smtClean="0">
                <a:solidFill>
                  <a:schemeClr val="tx1"/>
                </a:solidFill>
              </a:rPr>
              <a:t>Pyher</a:t>
            </a:r>
            <a:r>
              <a:rPr lang="en-IN" dirty="0" smtClean="0">
                <a:solidFill>
                  <a:schemeClr val="tx1"/>
                </a:solidFill>
              </a:rPr>
              <a:t> at Texas Instruments in USA.</a:t>
            </a:r>
          </a:p>
          <a:p>
            <a:pPr algn="just"/>
            <a:endParaRPr lang="en-IN" dirty="0" smtClean="0">
              <a:solidFill>
                <a:schemeClr val="tx1"/>
              </a:solidFill>
            </a:endParaRPr>
          </a:p>
          <a:p>
            <a:pPr algn="just"/>
            <a:r>
              <a:rPr lang="en-IN" dirty="0" smtClean="0">
                <a:solidFill>
                  <a:schemeClr val="tx1"/>
                </a:solidFill>
              </a:rPr>
              <a:t>The new budget is not linked with the figures of previous budgets but it is prepared on the basis of new estimates, new analysis and latest data.</a:t>
            </a:r>
          </a:p>
          <a:p>
            <a:pPr algn="just"/>
            <a:r>
              <a:rPr lang="en-IN" dirty="0" smtClean="0">
                <a:solidFill>
                  <a:schemeClr val="accent1">
                    <a:lumMod val="75000"/>
                  </a:schemeClr>
                </a:solidFill>
              </a:rPr>
              <a:t>According to CIMA, England</a:t>
            </a:r>
            <a:r>
              <a:rPr lang="en-IN" dirty="0" smtClean="0">
                <a:solidFill>
                  <a:schemeClr val="tx1"/>
                </a:solidFill>
              </a:rPr>
              <a:t>, “Zero base budgeting can be defined as a method of Budgeting whereby all activities are </a:t>
            </a:r>
            <a:r>
              <a:rPr lang="en-IN" dirty="0" err="1" smtClean="0">
                <a:solidFill>
                  <a:schemeClr val="tx1"/>
                </a:solidFill>
              </a:rPr>
              <a:t>revalued</a:t>
            </a:r>
            <a:r>
              <a:rPr lang="en-IN" dirty="0" smtClean="0">
                <a:solidFill>
                  <a:schemeClr val="tx1"/>
                </a:solidFill>
              </a:rPr>
              <a:t> each time a budget is set. Discrete levels of each activities are valued and a combination chosen to match funds availability.”</a:t>
            </a:r>
            <a:endParaRPr lang="en-IN" dirty="0" smtClean="0">
              <a:solidFill>
                <a:schemeClr val="tx1"/>
              </a:solidFill>
            </a:endParaRPr>
          </a:p>
          <a:p>
            <a:pPr algn="just"/>
            <a:endParaRPr lang="en-IN" dirty="0" smtClean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640960" cy="1296144"/>
          </a:xfrm>
        </p:spPr>
        <p:txBody>
          <a:bodyPr/>
          <a:lstStyle/>
          <a:p>
            <a:r>
              <a:rPr lang="en-IN" dirty="0" smtClean="0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  <a:t>Zero Base Budgeting</a:t>
            </a:r>
            <a:endParaRPr lang="en-IN" dirty="0">
              <a:solidFill>
                <a:schemeClr val="accent1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1628800"/>
            <a:ext cx="8640960" cy="4680520"/>
          </a:xfrm>
        </p:spPr>
        <p:txBody>
          <a:bodyPr/>
          <a:lstStyle/>
          <a:p>
            <a:pPr algn="just"/>
            <a:r>
              <a:rPr lang="en-IN" sz="3200" dirty="0" smtClean="0">
                <a:solidFill>
                  <a:schemeClr val="tx1"/>
                </a:solidFill>
              </a:rPr>
              <a:t>The main features of Zero Base Budgeting are as Follows:</a:t>
            </a:r>
          </a:p>
          <a:p>
            <a:pPr algn="just"/>
            <a:endParaRPr lang="en-IN" dirty="0" smtClean="0">
              <a:solidFill>
                <a:schemeClr val="tx1"/>
              </a:solidFill>
            </a:endParaRPr>
          </a:p>
          <a:p>
            <a:pPr algn="just"/>
            <a:endParaRPr lang="en-IN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Totally afresh consideration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Justification for every amount of Expenditure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Cost-Benefit analysis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Linked to corporate goals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Participation at all levels</a:t>
            </a:r>
            <a:endParaRPr lang="en-IN" sz="3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en-IN" dirty="0" smtClean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640960" cy="1296144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  <a:t>Main Features of Zero Base Budgeting</a:t>
            </a:r>
            <a:endParaRPr lang="en-IN" dirty="0">
              <a:solidFill>
                <a:schemeClr val="accent1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1628800"/>
            <a:ext cx="8640960" cy="4680520"/>
          </a:xfrm>
        </p:spPr>
        <p:txBody>
          <a:bodyPr>
            <a:normAutofit/>
          </a:bodyPr>
          <a:lstStyle/>
          <a:p>
            <a:pPr algn="just"/>
            <a:endParaRPr lang="en-IN" dirty="0" smtClean="0">
              <a:solidFill>
                <a:schemeClr val="tx1"/>
              </a:solidFill>
            </a:endParaRPr>
          </a:p>
          <a:p>
            <a:pPr algn="just"/>
            <a:endParaRPr lang="en-IN" dirty="0" smtClean="0">
              <a:solidFill>
                <a:schemeClr val="tx1"/>
              </a:solidFill>
            </a:endParaRPr>
          </a:p>
          <a:p>
            <a:pPr algn="just"/>
            <a:endParaRPr lang="en-IN" dirty="0" smtClean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640960" cy="1296144"/>
          </a:xfrm>
        </p:spPr>
        <p:txBody>
          <a:bodyPr>
            <a:normAutofit fontScale="90000"/>
          </a:bodyPr>
          <a:lstStyle/>
          <a:p>
            <a:r>
              <a:rPr lang="en-IN" sz="3200" dirty="0" smtClean="0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  <a:t>Steps in Zero Base Budgeting</a:t>
            </a:r>
            <a:br>
              <a:rPr lang="en-IN" sz="3200" dirty="0" smtClean="0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</a:br>
            <a:r>
              <a:rPr lang="en-IN" sz="3100" dirty="0" smtClean="0">
                <a:solidFill>
                  <a:schemeClr val="tx1"/>
                </a:solidFill>
              </a:rPr>
              <a:t>The </a:t>
            </a:r>
            <a:r>
              <a:rPr lang="en-IN" sz="3100" dirty="0" smtClean="0">
                <a:solidFill>
                  <a:schemeClr val="tx1"/>
                </a:solidFill>
              </a:rPr>
              <a:t>following steps are involved in Zero Base Budgeting </a:t>
            </a:r>
            <a:br>
              <a:rPr lang="en-IN" sz="3100" dirty="0" smtClean="0">
                <a:solidFill>
                  <a:schemeClr val="tx1"/>
                </a:solidFill>
              </a:rPr>
            </a:br>
            <a:endParaRPr lang="en-IN" sz="3200" dirty="0">
              <a:solidFill>
                <a:schemeClr val="accent1"/>
              </a:solidFill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0" y="2420888"/>
          <a:ext cx="9144000" cy="4437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179512" y="1988840"/>
          <a:ext cx="8784976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640960" cy="482453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IN" sz="3200" dirty="0" smtClean="0">
                <a:solidFill>
                  <a:schemeClr val="tx1"/>
                </a:solidFill>
              </a:rPr>
              <a:t>The points of differences between Zero Base Budgeting and traditional budgeting are as Follows:</a:t>
            </a:r>
          </a:p>
          <a:p>
            <a:pPr algn="just"/>
            <a:endParaRPr lang="en-IN" dirty="0" smtClean="0">
              <a:solidFill>
                <a:schemeClr val="tx1"/>
              </a:solidFill>
            </a:endParaRPr>
          </a:p>
          <a:p>
            <a:pPr algn="just"/>
            <a:endParaRPr lang="en-IN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Difference in Process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Difference in Orientation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Emphasis on Accountability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Participation in Decision-making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Priority of Decision Packages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Presentation for Budget</a:t>
            </a:r>
            <a:endParaRPr lang="en-IN" sz="3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en-IN" dirty="0" smtClean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r>
              <a:rPr lang="en-IN" sz="2800" dirty="0" smtClean="0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  <a:t>Zero Base Budgeting </a:t>
            </a:r>
            <a:br>
              <a:rPr lang="en-IN" sz="2800" dirty="0" smtClean="0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</a:br>
            <a:r>
              <a:rPr lang="en-IN" sz="2800" dirty="0" smtClean="0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  <a:t>Vs. </a:t>
            </a:r>
            <a:br>
              <a:rPr lang="en-IN" sz="2800" dirty="0" smtClean="0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</a:br>
            <a:r>
              <a:rPr lang="en-IN" sz="2800" dirty="0" smtClean="0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  <a:t>Traditional Budgeting</a:t>
            </a:r>
            <a:endParaRPr lang="en-IN" sz="2800" dirty="0">
              <a:solidFill>
                <a:schemeClr val="accent1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640960" cy="4896544"/>
          </a:xfrm>
        </p:spPr>
        <p:txBody>
          <a:bodyPr>
            <a:normAutofit fontScale="85000" lnSpcReduction="20000"/>
          </a:bodyPr>
          <a:lstStyle/>
          <a:p>
            <a:r>
              <a:rPr lang="en-IN" sz="3800" dirty="0" smtClean="0">
                <a:solidFill>
                  <a:schemeClr val="tx1"/>
                </a:solidFill>
              </a:rPr>
              <a:t>Advantages of Zero Base Budgeting are as Follows:</a:t>
            </a:r>
          </a:p>
          <a:p>
            <a:endParaRPr lang="en-IN" sz="3300" dirty="0" smtClean="0">
              <a:solidFill>
                <a:schemeClr val="tx1"/>
              </a:solidFill>
            </a:endParaRPr>
          </a:p>
          <a:p>
            <a:pPr algn="just"/>
            <a:endParaRPr lang="en-IN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Improvement in Co-ordination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Allocation of Resources according to Priorities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Justification of Each Activity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No Arbitrary Cuts or Increase in Budgets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Linkage with the enterprise Objectives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Knowledge of Wasteful Expenditure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Management by Objectives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Operational Efficiency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Motivational Impact</a:t>
            </a:r>
            <a:endParaRPr lang="en-IN" sz="3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en-IN" dirty="0" smtClean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r>
              <a:rPr lang="en-IN" sz="2800" dirty="0" smtClean="0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  <a:t>Advantages of Zero Base Budgeting </a:t>
            </a:r>
            <a:br>
              <a:rPr lang="en-IN" sz="2800" dirty="0" smtClean="0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</a:br>
            <a:endParaRPr lang="en-IN" sz="2800" dirty="0">
              <a:solidFill>
                <a:schemeClr val="accent1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640960" cy="4896544"/>
          </a:xfrm>
        </p:spPr>
        <p:txBody>
          <a:bodyPr>
            <a:normAutofit/>
          </a:bodyPr>
          <a:lstStyle/>
          <a:p>
            <a:r>
              <a:rPr lang="en-IN" sz="3800" dirty="0" smtClean="0">
                <a:solidFill>
                  <a:schemeClr val="tx1"/>
                </a:solidFill>
              </a:rPr>
              <a:t>Limitations of Zero Base Budgeting are as Follows:</a:t>
            </a:r>
          </a:p>
          <a:p>
            <a:endParaRPr lang="en-IN" sz="33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Expensive Method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Conflicts in Ranking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Short-term Benefits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Problems in Evaluation of Qualitative Benefits</a:t>
            </a:r>
          </a:p>
          <a:p>
            <a:pPr algn="just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accent6">
                    <a:lumMod val="50000"/>
                  </a:schemeClr>
                </a:solidFill>
              </a:rPr>
              <a:t>Time Consuming</a:t>
            </a:r>
            <a:endParaRPr lang="en-IN" sz="3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en-IN" dirty="0" smtClean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r>
              <a:rPr lang="en-IN" sz="2800" dirty="0" smtClean="0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en-IN" sz="2800" dirty="0" smtClean="0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</a:br>
            <a:r>
              <a:rPr lang="en-IN" sz="2800" dirty="0" smtClean="0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  <a:t>limitations of Zero Base Budgeting </a:t>
            </a:r>
            <a:br>
              <a:rPr lang="en-IN" sz="2800" dirty="0" smtClean="0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</a:br>
            <a:endParaRPr lang="en-IN" sz="2800" dirty="0">
              <a:solidFill>
                <a:schemeClr val="accent1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496944" cy="4896544"/>
          </a:xfrm>
        </p:spPr>
        <p:txBody>
          <a:bodyPr>
            <a:normAutofit fontScale="85000" lnSpcReduction="10000"/>
          </a:bodyPr>
          <a:lstStyle/>
          <a:p>
            <a:r>
              <a:rPr lang="en-IN" sz="28700" dirty="0" smtClean="0">
                <a:solidFill>
                  <a:schemeClr val="tx1"/>
                </a:solidFill>
              </a:rPr>
              <a:t>Thanks</a:t>
            </a:r>
            <a:endParaRPr lang="en-IN" sz="28700" dirty="0" smtClean="0">
              <a:solidFill>
                <a:schemeClr val="tx1"/>
              </a:solidFill>
            </a:endParaRPr>
          </a:p>
          <a:p>
            <a:pPr algn="just"/>
            <a:endParaRPr lang="en-IN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57</TotalTime>
  <Words>322</Words>
  <Application>Microsoft Office PowerPoint</Application>
  <PresentationFormat>On-screen Show (4:3)</PresentationFormat>
  <Paragraphs>66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Equity</vt:lpstr>
      <vt:lpstr>Zero Base Budgeting</vt:lpstr>
      <vt:lpstr>Zero Base Budgeting</vt:lpstr>
      <vt:lpstr>Main Features of Zero Base Budgeting</vt:lpstr>
      <vt:lpstr>Steps in Zero Base Budgeting The following steps are involved in Zero Base Budgeting  </vt:lpstr>
      <vt:lpstr>Zero Base Budgeting  Vs.  Traditional Budgeting</vt:lpstr>
      <vt:lpstr>Advantages of Zero Base Budgeting  </vt:lpstr>
      <vt:lpstr> limitations of Zero Base Budgeting  </vt:lpstr>
      <vt:lpstr>Slide 8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Zero Base Budgeting</dc:title>
  <dc:creator>Dr. Parmila</dc:creator>
  <cp:lastModifiedBy>Dr. Parmila</cp:lastModifiedBy>
  <cp:revision>16</cp:revision>
  <dcterms:created xsi:type="dcterms:W3CDTF">2020-04-28T10:51:22Z</dcterms:created>
  <dcterms:modified xsi:type="dcterms:W3CDTF">2020-04-28T11:49:15Z</dcterms:modified>
</cp:coreProperties>
</file>